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5998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Ola Ride Analytics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413885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71,202 ride bookings to uncover patterns in customer behavior, vehicle preferences, and operational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3754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Overview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793790" y="2651641"/>
            <a:ext cx="3664744" cy="2238494"/>
          </a:xfrm>
          <a:prstGeom prst="roundRect">
            <a:avLst>
              <a:gd name="adj" fmla="val 425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3464" y="2901315"/>
            <a:ext cx="316539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Size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043464" y="3461266"/>
            <a:ext cx="3165396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71,202 booking records with 20 columns capturing comprehensive ride information.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51641"/>
            <a:ext cx="3664863" cy="2238494"/>
          </a:xfrm>
          <a:prstGeom prst="roundRect">
            <a:avLst>
              <a:gd name="adj" fmla="val 4256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5022" y="2901315"/>
            <a:ext cx="31655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Data Points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4935022" y="3461266"/>
            <a:ext cx="3165515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Booking status, vehicle type, locations, ratings, payment methods, and cancellation reasons.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6949"/>
            <a:ext cx="7556421" cy="1648897"/>
          </a:xfrm>
          <a:prstGeom prst="roundRect">
            <a:avLst>
              <a:gd name="adj" fmla="val 5778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3464" y="536662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Quality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1043464" y="5926574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Cleaned and validated; null values in ratings for canceled/incomplete rides; integrated into SQL database.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6749" y="634722"/>
            <a:ext cx="605278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2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Preparation Process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56749" y="1617464"/>
            <a:ext cx="18764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6749" y="1922859"/>
            <a:ext cx="7830502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6" name="Text 3"/>
          <p:cNvSpPr/>
          <p:nvPr/>
        </p:nvSpPr>
        <p:spPr>
          <a:xfrm>
            <a:off x="656749" y="2062401"/>
            <a:ext cx="269736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Initial Loading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6749" y="2525554"/>
            <a:ext cx="7830502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uncleaned Excel file into spreadsheet tool for processing.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6749" y="3097768"/>
            <a:ext cx="18764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56749" y="3403163"/>
            <a:ext cx="7830502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0" name="Text 7"/>
          <p:cNvSpPr/>
          <p:nvPr/>
        </p:nvSpPr>
        <p:spPr>
          <a:xfrm>
            <a:off x="656749" y="3542705"/>
            <a:ext cx="269736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Redundancy Removal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56749" y="4005858"/>
            <a:ext cx="7830502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Eliminated duplicate cancellation columns; replaced vehicle image URLs with standardized format.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56749" y="4821912"/>
            <a:ext cx="18764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6749" y="5127308"/>
            <a:ext cx="7830502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4" name="Text 11"/>
          <p:cNvSpPr/>
          <p:nvPr/>
        </p:nvSpPr>
        <p:spPr>
          <a:xfrm>
            <a:off x="656749" y="5266849"/>
            <a:ext cx="269736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Retention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56749" y="5730002"/>
            <a:ext cx="7830502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Preserved all 71,202 rows and core booking columns for analysis integrity.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56749" y="6302216"/>
            <a:ext cx="18764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56749" y="6607612"/>
            <a:ext cx="7830502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8" name="Text 15"/>
          <p:cNvSpPr/>
          <p:nvPr/>
        </p:nvSpPr>
        <p:spPr>
          <a:xfrm>
            <a:off x="656749" y="6747153"/>
            <a:ext cx="269736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Integration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656749" y="7210306"/>
            <a:ext cx="7830502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Exported cleaned dataset and loaded into ola_bookings SQL table for querying.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7225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Successful Bookings &amp; Vehicle Performance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386965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Successful Bookings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280190" y="4520327"/>
            <a:ext cx="3501509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 view created to isolate all rides with "Success" status, enabling focused analysis of completed transactions and revenue patterns.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869650"/>
            <a:ext cx="3501509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Average Ride Distance by Vehicle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0342721" y="4944189"/>
            <a:ext cx="3501509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Query calculates mean distance for each vehicle type, revealing usage patterns and fleet optimization opportunities.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8031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Cancellation Insights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280190" y="2575917"/>
            <a:ext cx="7556421" cy="4265533"/>
          </a:xfrm>
          <a:prstGeom prst="roundRect">
            <a:avLst>
              <a:gd name="adj" fmla="val 2233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03050" y="2598777"/>
            <a:ext cx="3755350" cy="2616637"/>
          </a:xfrm>
          <a:prstGeom prst="roundRect">
            <a:avLst>
              <a:gd name="adj" fmla="val 3641"/>
            </a:avLst>
          </a:prstGeom>
          <a:solidFill>
            <a:srgbClr val="FFFFF4"/>
          </a:solidFill>
          <a:ln/>
        </p:spPr>
      </p:sp>
      <p:sp>
        <p:nvSpPr>
          <p:cNvPr id="6" name="Text 3"/>
          <p:cNvSpPr/>
          <p:nvPr/>
        </p:nvSpPr>
        <p:spPr>
          <a:xfrm>
            <a:off x="6529864" y="2825591"/>
            <a:ext cx="3301722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Cancellations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529864" y="3809405"/>
            <a:ext cx="3301722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Tracked total rides canceled by customers to identify behavior patterns and "change of plans" trends.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058400" y="2598777"/>
            <a:ext cx="3755350" cy="2616637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9" name="Shape 6"/>
          <p:cNvSpPr/>
          <p:nvPr/>
        </p:nvSpPr>
        <p:spPr>
          <a:xfrm>
            <a:off x="10058400" y="2598777"/>
            <a:ext cx="30480" cy="2616637"/>
          </a:xfrm>
          <a:prstGeom prst="roundRect">
            <a:avLst>
              <a:gd name="adj" fmla="val 312558"/>
            </a:avLst>
          </a:prstGeom>
          <a:solidFill>
            <a:srgbClr val="FFE0CC"/>
          </a:solidFill>
          <a:ln/>
        </p:spPr>
      </p:sp>
      <p:sp>
        <p:nvSpPr>
          <p:cNvPr id="10" name="Text 7"/>
          <p:cNvSpPr/>
          <p:nvPr/>
        </p:nvSpPr>
        <p:spPr>
          <a:xfrm>
            <a:off x="10285214" y="2825591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Driver Cancellations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0285214" y="3385542"/>
            <a:ext cx="3301722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 and car-related issues account for significant driver-initiated cancellations, impacting service reliability.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303050" y="5215414"/>
            <a:ext cx="7510701" cy="1603177"/>
          </a:xfrm>
          <a:prstGeom prst="rect">
            <a:avLst/>
          </a:prstGeom>
          <a:solidFill>
            <a:srgbClr val="FFFFF4"/>
          </a:solidFill>
          <a:ln/>
        </p:spPr>
      </p:sp>
      <p:sp>
        <p:nvSpPr>
          <p:cNvPr id="13" name="Shape 10"/>
          <p:cNvSpPr/>
          <p:nvPr/>
        </p:nvSpPr>
        <p:spPr>
          <a:xfrm>
            <a:off x="6303050" y="5215414"/>
            <a:ext cx="7510701" cy="30480"/>
          </a:xfrm>
          <a:prstGeom prst="roundRect">
            <a:avLst>
              <a:gd name="adj" fmla="val 312558"/>
            </a:avLst>
          </a:prstGeom>
          <a:solidFill>
            <a:srgbClr val="FFE0CC"/>
          </a:solidFill>
          <a:ln/>
        </p:spPr>
      </p:sp>
      <p:sp>
        <p:nvSpPr>
          <p:cNvPr id="14" name="Text 11"/>
          <p:cNvSpPr/>
          <p:nvPr/>
        </p:nvSpPr>
        <p:spPr>
          <a:xfrm>
            <a:off x="6529864" y="544222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Incomplete Rides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6529864" y="6002179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Documented all incomplete rides with reasons to address operational gaps and improve completion rates.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5519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&amp; Driver Ratings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344447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4.0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76274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Prime Sedan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280190" y="5036225"/>
            <a:ext cx="2329815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average customer rating across vehicle types.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44447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3.99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76274"/>
            <a:ext cx="232981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eBike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8893493" y="5036225"/>
            <a:ext cx="2329815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Lowest average customer rating; opportunity for service improvement.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44447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4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76274"/>
            <a:ext cx="232981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Overall Average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11506795" y="5460087"/>
            <a:ext cx="2329815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Consistent 4.0-star ratings across all vehicle categories indicate strong service quality.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71757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Customers &amp; Revenue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3934182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5 Customers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280190" y="4584859"/>
            <a:ext cx="3501509" cy="1768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CID340854 leads with 4 bookings; CID463543, CID657000, CID356460, and CID896927 each booked 3 rides. High-value segment for retention strategies.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934182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Total Booking Value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0342721" y="4584859"/>
            <a:ext cx="3501509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Successfully completed rides generated substantial revenue. Payment method analysis shows UPI dominance in successful transactions.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0188"/>
            <a:ext cx="8845510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Interactive Dashboard Insights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801541"/>
            <a:ext cx="130428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dashboard visualizes key metrics: vehicle type distribution, rating trends, cancellation patterns, and revenue performance across booking statuses.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2587" y="3792260"/>
            <a:ext cx="2721888" cy="272188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926" y="3792260"/>
            <a:ext cx="2721888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19125"/>
            <a:ext cx="8199715" cy="841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00"/>
              </a:lnSpc>
              <a:buNone/>
            </a:pPr>
            <a:r>
              <a:rPr lang="en-US" sz="5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Strategic Recommendations</a:t>
            </a:r>
            <a:endParaRPr lang="en-US" sz="5050" dirty="0"/>
          </a:p>
        </p:txBody>
      </p:sp>
      <p:sp>
        <p:nvSpPr>
          <p:cNvPr id="3" name="Shape 1"/>
          <p:cNvSpPr/>
          <p:nvPr/>
        </p:nvSpPr>
        <p:spPr>
          <a:xfrm>
            <a:off x="787956" y="1910953"/>
            <a:ext cx="6414611" cy="1944886"/>
          </a:xfrm>
          <a:prstGeom prst="roundRect">
            <a:avLst>
              <a:gd name="adj" fmla="val 752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7476" y="1910953"/>
            <a:ext cx="121920" cy="1944886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1135023" y="2166580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Fleet Optimization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1135023" y="2722245"/>
            <a:ext cx="5811917" cy="585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 Prime SUV and Bike availability based on demand and distance trends.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7714" y="1910953"/>
            <a:ext cx="6414730" cy="1944886"/>
          </a:xfrm>
          <a:prstGeom prst="roundRect">
            <a:avLst>
              <a:gd name="adj" fmla="val 752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7234" y="1910953"/>
            <a:ext cx="121920" cy="1944886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7774781" y="2166580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Reduce Cancellations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7774781" y="2722245"/>
            <a:ext cx="5812036" cy="877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driver car maintenance support and strengthen customer education on cancellation policies.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87956" y="4080986"/>
            <a:ext cx="6414611" cy="1652230"/>
          </a:xfrm>
          <a:prstGeom prst="roundRect">
            <a:avLst>
              <a:gd name="adj" fmla="val 8855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57476" y="4080986"/>
            <a:ext cx="121920" cy="1652230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1135023" y="4336613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Loyalty Programs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1135023" y="4892278"/>
            <a:ext cx="5811917" cy="585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 priority services and discounts to top 5 customers for retention.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7714" y="4080986"/>
            <a:ext cx="6414730" cy="1652230"/>
          </a:xfrm>
          <a:prstGeom prst="roundRect">
            <a:avLst>
              <a:gd name="adj" fmla="val 8855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7234" y="4080986"/>
            <a:ext cx="121920" cy="1652230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7774781" y="4336613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Driver Excellence</a:t>
            </a:r>
            <a:endParaRPr lang="en-US" sz="2500" dirty="0"/>
          </a:p>
        </p:txBody>
      </p:sp>
      <p:sp>
        <p:nvSpPr>
          <p:cNvPr id="18" name="Text 16"/>
          <p:cNvSpPr/>
          <p:nvPr/>
        </p:nvSpPr>
        <p:spPr>
          <a:xfrm>
            <a:off x="7774781" y="4892278"/>
            <a:ext cx="5812036" cy="585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training for low-rated drivers, especially in Prime Sedan category.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87956" y="5958364"/>
            <a:ext cx="6414611" cy="1652230"/>
          </a:xfrm>
          <a:prstGeom prst="roundRect">
            <a:avLst>
              <a:gd name="adj" fmla="val 8855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57476" y="5958364"/>
            <a:ext cx="121920" cy="1652230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1135023" y="6213991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Payment Incentives</a:t>
            </a:r>
            <a:endParaRPr lang="en-US" sz="2500" dirty="0"/>
          </a:p>
        </p:txBody>
      </p:sp>
      <p:sp>
        <p:nvSpPr>
          <p:cNvPr id="22" name="Text 20"/>
          <p:cNvSpPr/>
          <p:nvPr/>
        </p:nvSpPr>
        <p:spPr>
          <a:xfrm>
            <a:off x="1135023" y="6769656"/>
            <a:ext cx="5811917" cy="585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UPI with cashback offers, leveraging its success in completed transactions.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7714" y="5958364"/>
            <a:ext cx="6414730" cy="1652230"/>
          </a:xfrm>
          <a:prstGeom prst="roundRect">
            <a:avLst>
              <a:gd name="adj" fmla="val 8855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397234" y="5958364"/>
            <a:ext cx="121920" cy="1652230"/>
          </a:xfrm>
          <a:prstGeom prst="roundRect">
            <a:avLst>
              <a:gd name="adj" fmla="val 77565"/>
            </a:avLst>
          </a:prstGeom>
          <a:solidFill>
            <a:srgbClr val="FF954F"/>
          </a:solidFill>
          <a:ln/>
        </p:spPr>
      </p:sp>
      <p:sp>
        <p:nvSpPr>
          <p:cNvPr id="25" name="Text 23"/>
          <p:cNvSpPr/>
          <p:nvPr/>
        </p:nvSpPr>
        <p:spPr>
          <a:xfrm>
            <a:off x="7774781" y="6213991"/>
            <a:ext cx="323659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Route Optimization</a:t>
            </a:r>
            <a:endParaRPr lang="en-US" sz="2500" dirty="0"/>
          </a:p>
        </p:txBody>
      </p:sp>
      <p:sp>
        <p:nvSpPr>
          <p:cNvPr id="26" name="Text 24"/>
          <p:cNvSpPr/>
          <p:nvPr/>
        </p:nvSpPr>
        <p:spPr>
          <a:xfrm>
            <a:off x="7774781" y="6769656"/>
            <a:ext cx="5812036" cy="585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 drivers strategically on high-traffic routes to minimize wait times.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2025-10-28T17:16:20Z</dcterms:created>
  <dcterms:modified xsi:type="dcterms:W3CDTF">2025-10-28T17:16:20Z</dcterms:modified>
</cp:coreProperties>
</file>